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70" r:id="rId4"/>
    <p:sldId id="271" r:id="rId5"/>
    <p:sldId id="272" r:id="rId6"/>
    <p:sldId id="273" r:id="rId7"/>
    <p:sldId id="258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8" r:id="rId20"/>
    <p:sldId id="28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153" d="100"/>
          <a:sy n="153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89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04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28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67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487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07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30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92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18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84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93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202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We hypothesize that this is because (</a:t>
            </a:r>
            <a:r>
              <a:rPr lang="en-US" sz="1800" dirty="0" err="1">
                <a:effectLst/>
                <a:latin typeface="NimbusRomNo9L"/>
              </a:rPr>
              <a:t>i</a:t>
            </a:r>
            <a:r>
              <a:rPr lang="en-US" sz="1800" dirty="0">
                <a:effectLst/>
                <a:latin typeface="NimbusRomNo9L"/>
              </a:rPr>
              <a:t>) the </a:t>
            </a:r>
            <a:r>
              <a:rPr lang="en-US" sz="1800" dirty="0">
                <a:effectLst/>
                <a:latin typeface="NimbusMonL"/>
              </a:rPr>
              <a:t>JUMP </a:t>
            </a:r>
            <a:r>
              <a:rPr lang="en-US" sz="1800" dirty="0">
                <a:effectLst/>
                <a:latin typeface="NimbusRomNo9L"/>
              </a:rPr>
              <a:t>action typically appears with other actions like </a:t>
            </a:r>
            <a:r>
              <a:rPr lang="en-US" sz="1800" dirty="0">
                <a:effectLst/>
                <a:latin typeface="NimbusMonL"/>
              </a:rPr>
              <a:t>LEFT </a:t>
            </a:r>
            <a:r>
              <a:rPr lang="en-US" sz="1800" dirty="0">
                <a:effectLst/>
                <a:latin typeface="NimbusRomNo9L"/>
              </a:rPr>
              <a:t>and </a:t>
            </a:r>
            <a:r>
              <a:rPr lang="en-US" sz="1800" dirty="0">
                <a:effectLst/>
                <a:latin typeface="NimbusMonL"/>
              </a:rPr>
              <a:t>RIGHT</a:t>
            </a:r>
            <a:r>
              <a:rPr lang="en-US" sz="1800" dirty="0">
                <a:effectLst/>
                <a:latin typeface="NimbusRomNo9L"/>
              </a:rPr>
              <a:t>, and (ii) humans would typically use similar words to refer to </a:t>
            </a:r>
            <a:r>
              <a:rPr lang="en-US" sz="1800" dirty="0">
                <a:effectLst/>
                <a:latin typeface="NimbusMonL"/>
              </a:rPr>
              <a:t>JUMP</a:t>
            </a:r>
            <a:r>
              <a:rPr lang="en-US" sz="1800" dirty="0">
                <a:effectLst/>
                <a:latin typeface="NimbusRomNo9L"/>
              </a:rPr>
              <a:t>, </a:t>
            </a:r>
            <a:r>
              <a:rPr lang="en-US" sz="1800" dirty="0">
                <a:effectLst/>
                <a:latin typeface="NimbusMonL"/>
              </a:rPr>
              <a:t>JUMP-LEFT </a:t>
            </a:r>
            <a:r>
              <a:rPr lang="en-US" sz="1800" dirty="0">
                <a:effectLst/>
                <a:latin typeface="NimbusRomNo9L"/>
              </a:rPr>
              <a:t>and </a:t>
            </a:r>
            <a:r>
              <a:rPr lang="en-US" sz="1800" dirty="0">
                <a:effectLst/>
                <a:latin typeface="NimbusMonL"/>
              </a:rPr>
              <a:t>JUMP-RIGHT </a:t>
            </a:r>
            <a:r>
              <a:rPr lang="en-US" sz="1800" dirty="0">
                <a:effectLst/>
                <a:latin typeface="NimbusRomNo9L"/>
              </a:rPr>
              <a:t>actions. These factors make it harder for the network to learn correct associations.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07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358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450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77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621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456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60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96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23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63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types of prior approaches: RL to solve NLP tasks and use of NL to aid 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Learning to parse natural language to grounded reward functions with weak supervision - Map language to reward function in object-oriented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Guiding a reinforcement learner with natural language advice: Initial results in </a:t>
            </a:r>
            <a:r>
              <a:rPr lang="en-US" sz="1100" dirty="0" err="1"/>
              <a:t>robocup</a:t>
            </a:r>
            <a:r>
              <a:rPr lang="en-US" sz="1100" dirty="0"/>
              <a:t> soccer - </a:t>
            </a:r>
            <a:r>
              <a:rPr lang="en-US" sz="1800" dirty="0">
                <a:effectLst/>
                <a:latin typeface="NimbusRomNo9L"/>
              </a:rPr>
              <a:t>map natural language to a set of rules which are then used to increase or decrease the probability of choosing an action during reinforcement learn </a:t>
            </a:r>
            <a:r>
              <a:rPr lang="en-US" sz="1800" dirty="0" err="1">
                <a:effectLst/>
                <a:latin typeface="NimbusRomNo9L"/>
              </a:rPr>
              <a:t>ing</a:t>
            </a:r>
            <a:r>
              <a:rPr lang="en-US" sz="1800" dirty="0">
                <a:effectLst/>
                <a:latin typeface="NimbusRomNo9L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/>
              <a:t>Bahdanu</a:t>
            </a:r>
            <a:r>
              <a:rPr lang="en-US" sz="1100" dirty="0"/>
              <a:t> - </a:t>
            </a:r>
            <a:r>
              <a:rPr lang="en-US" sz="1800" dirty="0">
                <a:effectLst/>
                <a:latin typeface="NimbusRomNo9L"/>
              </a:rPr>
              <a:t>proposed an adversarial learning framework wherein a discriminator distinguishes between a fixed set of good (instruction, state) pairs and (instruction, state) pairs generated by the current policy, and this is used as a reward function to </a:t>
            </a:r>
            <a:r>
              <a:rPr lang="en-US" sz="1800" dirty="0" err="1">
                <a:effectLst/>
                <a:latin typeface="NimbusRomNo9L"/>
              </a:rPr>
              <a:t>simultane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ously</a:t>
            </a:r>
            <a:r>
              <a:rPr lang="en-US" sz="1800" dirty="0">
                <a:effectLst/>
                <a:latin typeface="NimbusRomNo9L"/>
              </a:rPr>
              <a:t> improve the policy.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73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1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375559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400" dirty="0"/>
              <a:t>Using Natural Language for Reward Shaping in Reinforcement Learning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2000" dirty="0" err="1">
                <a:solidFill>
                  <a:srgbClr val="595959"/>
                </a:solidFill>
              </a:rPr>
              <a:t>Urvi</a:t>
            </a:r>
            <a:r>
              <a:rPr lang="en-US" sz="2000" dirty="0">
                <a:solidFill>
                  <a:srgbClr val="595959"/>
                </a:solidFill>
              </a:rPr>
              <a:t> Shah</a:t>
            </a:r>
            <a:endParaRPr sz="2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</a:rPr>
              <a:t>27</a:t>
            </a:r>
            <a:r>
              <a:rPr lang="en-US" sz="2000" baseline="30000" dirty="0">
                <a:solidFill>
                  <a:srgbClr val="595959"/>
                </a:solidFill>
              </a:rPr>
              <a:t>th</a:t>
            </a:r>
            <a:r>
              <a:rPr lang="en-US" sz="2000" dirty="0">
                <a:solidFill>
                  <a:srgbClr val="595959"/>
                </a:solidFill>
              </a:rPr>
              <a:t> October 2022</a:t>
            </a:r>
            <a:endParaRPr sz="2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13">
            <a:extLst>
              <a:ext uri="{FF2B5EF4-FFF2-40B4-BE49-F238E27FC236}">
                <a16:creationId xmlns:a16="http://schemas.microsoft.com/office/drawing/2014/main" id="{836B45FE-F89E-3343-B3E6-896C775BA0D3}"/>
              </a:ext>
            </a:extLst>
          </p:cNvPr>
          <p:cNvSpPr txBox="1"/>
          <p:nvPr/>
        </p:nvSpPr>
        <p:spPr>
          <a:xfrm>
            <a:off x="311700" y="2185692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000"/>
            </a:pPr>
            <a:r>
              <a:rPr lang="en-US" dirty="0" err="1">
                <a:solidFill>
                  <a:srgbClr val="595959"/>
                </a:solidFill>
              </a:rPr>
              <a:t>Prasoon</a:t>
            </a:r>
            <a:r>
              <a:rPr lang="en-US" dirty="0">
                <a:solidFill>
                  <a:srgbClr val="595959"/>
                </a:solidFill>
              </a:rPr>
              <a:t> Goyal, Scott </a:t>
            </a:r>
            <a:r>
              <a:rPr lang="en-US" dirty="0" err="1">
                <a:solidFill>
                  <a:srgbClr val="595959"/>
                </a:solidFill>
              </a:rPr>
              <a:t>Niekum</a:t>
            </a:r>
            <a:r>
              <a:rPr lang="en-US" dirty="0">
                <a:solidFill>
                  <a:srgbClr val="595959"/>
                </a:solidFill>
              </a:rPr>
              <a:t>, Raymond J. Mooney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Proposed Approach / Algorithm / Method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Two phase approach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err="1"/>
              <a:t>LanguagE</a:t>
            </a:r>
            <a:r>
              <a:rPr lang="en-US" sz="1400" dirty="0"/>
              <a:t>-Action Reward Network (LEARN)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Takes paired (trajectory, language) data from the environment.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Predicts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/>
              <a:t>language describes the actions within the trajectory.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Language-aided RL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Uses RL to learn a policy for given MDP+L.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Uses prediction of LEARN as a shaping reward.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790458B-15DC-074D-8A1A-F628E2F4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886" y="962281"/>
            <a:ext cx="3819114" cy="32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LEARN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Model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Create action-frequency vectors from a given trajectory.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Language Encoder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/>
              <a:t>InferSent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Neural Network Architecture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95DE67-8124-2C4B-ADE4-62148E5E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61" y="1406250"/>
            <a:ext cx="3737499" cy="228280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A62402E-56AF-A54A-898F-E170EC726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10" y="2571750"/>
            <a:ext cx="2084920" cy="17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6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LEARN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/>
              <a:t>GloVe+RNN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Train a two-layer GRU on encoder on top of it.	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95DE67-8124-2C4B-ADE4-62148E5E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61" y="1406250"/>
            <a:ext cx="3737499" cy="2282806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9394CA-A2E2-C149-BE0F-C2C91535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5" y="1565135"/>
            <a:ext cx="3586579" cy="26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LEARN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/>
              <a:t>RNNOnly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Randomly initialize word vectors.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Train word embeddings and two-layer GRU encoder.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Training procedure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Used Adam optimizer for backpropagation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95DE67-8124-2C4B-ADE4-62148E5E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61" y="1406250"/>
            <a:ext cx="3737499" cy="2282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LEARN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Data collection for training LEARN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Generated trajectories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Gave natural language annotations from human annotators for each trajectory – Used Amazon Mechanical Turk.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Obtained 6,870 language descriptions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Language-aided RL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Probabilities P</a:t>
            </a:r>
            <a:r>
              <a:rPr lang="en-US" sz="1400" baseline="-25000" dirty="0"/>
              <a:t>R  </a:t>
            </a:r>
            <a:r>
              <a:rPr lang="en-US" sz="1400" dirty="0"/>
              <a:t>and P</a:t>
            </a:r>
            <a:r>
              <a:rPr lang="en-US" sz="1400" baseline="-25000" dirty="0"/>
              <a:t>U</a:t>
            </a:r>
            <a:r>
              <a:rPr lang="en-US" sz="1400" dirty="0"/>
              <a:t> are used to define intermediate rewards.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For mapping the probabilities to language-based shaping rewards: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                            </a:t>
            </a:r>
            <a:r>
              <a:rPr lang="el-GR" sz="1400" dirty="0"/>
              <a:t>φ(</a:t>
            </a:r>
            <a:r>
              <a:rPr lang="en-US" sz="1400" dirty="0"/>
              <a:t>f</a:t>
            </a:r>
            <a:r>
              <a:rPr lang="en-US" sz="1400" baseline="-25000" dirty="0"/>
              <a:t>t</a:t>
            </a:r>
            <a:r>
              <a:rPr lang="en-US" sz="1400" dirty="0"/>
              <a:t>) = P</a:t>
            </a:r>
            <a:r>
              <a:rPr lang="en-US" sz="1400" baseline="-25000" dirty="0"/>
              <a:t>R</a:t>
            </a:r>
            <a:r>
              <a:rPr lang="en-US" sz="1400" dirty="0"/>
              <a:t>(f</a:t>
            </a:r>
            <a:r>
              <a:rPr lang="en-US" sz="1400" baseline="-25000" dirty="0"/>
              <a:t>t</a:t>
            </a:r>
            <a:r>
              <a:rPr lang="en-US" sz="1400" dirty="0"/>
              <a:t>) − P</a:t>
            </a:r>
            <a:r>
              <a:rPr lang="en-US" sz="1400" baseline="-25000" dirty="0"/>
              <a:t>U</a:t>
            </a:r>
            <a:r>
              <a:rPr lang="en-US" sz="1400" dirty="0"/>
              <a:t>(f</a:t>
            </a:r>
            <a:r>
              <a:rPr lang="en-US" sz="1400" baseline="-25000" dirty="0"/>
              <a:t>t</a:t>
            </a:r>
            <a:r>
              <a:rPr lang="en-US" sz="1400" dirty="0"/>
              <a:t>) 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Intermediate language-based reward: </a:t>
            </a:r>
            <a:r>
              <a:rPr lang="en-US" sz="1400" dirty="0" err="1"/>
              <a:t>R</a:t>
            </a:r>
            <a:r>
              <a:rPr lang="en-US" sz="1400" baseline="-25000" dirty="0" err="1"/>
              <a:t>lang</a:t>
            </a:r>
            <a:r>
              <a:rPr lang="en-US" sz="1400" dirty="0"/>
              <a:t>(f</a:t>
            </a:r>
            <a:r>
              <a:rPr lang="en-US" sz="1400" baseline="-25000" dirty="0"/>
              <a:t>t</a:t>
            </a:r>
            <a:r>
              <a:rPr lang="en-US" sz="1400" dirty="0"/>
              <a:t>) = </a:t>
            </a:r>
            <a:r>
              <a:rPr lang="el-GR" sz="1400" dirty="0"/>
              <a:t>γ · φ(</a:t>
            </a:r>
            <a:r>
              <a:rPr lang="en-US" sz="1400" dirty="0"/>
              <a:t>f</a:t>
            </a:r>
            <a:r>
              <a:rPr lang="en-US" sz="1400" baseline="-25000" dirty="0"/>
              <a:t>t</a:t>
            </a:r>
            <a:r>
              <a:rPr lang="en-US" sz="1400" dirty="0"/>
              <a:t>) − </a:t>
            </a:r>
            <a:r>
              <a:rPr lang="el-GR" sz="1400" dirty="0"/>
              <a:t>φ(</a:t>
            </a:r>
            <a:r>
              <a:rPr lang="en-US" sz="1400" dirty="0"/>
              <a:t>f</a:t>
            </a:r>
            <a:r>
              <a:rPr lang="en-US" sz="1400" baseline="-25000" dirty="0"/>
              <a:t>t-1</a:t>
            </a:r>
            <a:r>
              <a:rPr lang="en-US" sz="1400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Language-aided RL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Proof: Policy that is optimal under the original reward function (</a:t>
            </a:r>
            <a:r>
              <a:rPr lang="en-US" sz="1400" dirty="0" err="1"/>
              <a:t>R</a:t>
            </a:r>
            <a:r>
              <a:rPr lang="en-US" sz="1400" baseline="-25000" dirty="0" err="1"/>
              <a:t>ext</a:t>
            </a:r>
            <a:r>
              <a:rPr lang="en-US" sz="1400" dirty="0"/>
              <a:t>) is also optimal under the new reward function (</a:t>
            </a:r>
            <a:r>
              <a:rPr lang="en-US" sz="1400" dirty="0" err="1"/>
              <a:t>R</a:t>
            </a:r>
            <a:r>
              <a:rPr lang="en-US" sz="1400" baseline="-25000" dirty="0" err="1"/>
              <a:t>ext</a:t>
            </a:r>
            <a:r>
              <a:rPr lang="en-US" sz="1400" dirty="0"/>
              <a:t> + </a:t>
            </a:r>
            <a:r>
              <a:rPr lang="en-US" sz="1400" dirty="0" err="1"/>
              <a:t>R</a:t>
            </a:r>
            <a:r>
              <a:rPr lang="en-US" sz="1400" baseline="-25000" dirty="0" err="1"/>
              <a:t>lang</a:t>
            </a:r>
            <a:r>
              <a:rPr lang="en-US" sz="1400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7A8D0BD-2E5B-954A-BEFD-6FCE8F17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1" y="1816328"/>
            <a:ext cx="4128994" cy="216974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CFCD3BF-8F86-814D-AF9B-A9BBB0C07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695" y="1827069"/>
            <a:ext cx="4336597" cy="2321112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C794835-D455-2D4A-A531-0CF217344AAB}"/>
              </a:ext>
            </a:extLst>
          </p:cNvPr>
          <p:cNvSpPr/>
          <p:nvPr/>
        </p:nvSpPr>
        <p:spPr>
          <a:xfrm>
            <a:off x="311700" y="3523129"/>
            <a:ext cx="1203335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23AE9F2-B2F5-1146-A0A6-278049F26AD7}"/>
              </a:ext>
            </a:extLst>
          </p:cNvPr>
          <p:cNvSpPr/>
          <p:nvPr/>
        </p:nvSpPr>
        <p:spPr>
          <a:xfrm>
            <a:off x="6087035" y="3299012"/>
            <a:ext cx="1730189" cy="37651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9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Experimental Setup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Data collection: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Created a training dataset with 160,000 (action-frequency vector, language) pairs and a validation dataset with 40,000 pairs.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15 diverse tasks – each task had a reference trajectory upon which language commands were collected.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Used PPO on-policy algorithm and trained for 500k timesteps.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Experimental Setup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RL setups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/>
              <a:t>ExtOnly</a:t>
            </a:r>
            <a:r>
              <a:rPr lang="en-US" sz="1400" dirty="0"/>
              <a:t>: Original environment reward, without using language-based reward.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err="1"/>
              <a:t>Ext+Lang</a:t>
            </a:r>
            <a:r>
              <a:rPr lang="en-US" sz="1400" dirty="0"/>
              <a:t>: Original environment reward with language-based reward.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Metrics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(Area under curve) AUC: Number of timesteps vs number of successes from each policy training run.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Final policy: Policy evaluation by recording number of successful episodes after using the learned policy for additional 10k timesteps.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Experimental Results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ECE8870-1B95-F142-ADF6-06CA0434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67" y="994323"/>
            <a:ext cx="4317047" cy="35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Motivation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Design reward functions that accurately and efficiently describe tasks.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Reward shaping – giving agents intermediate rewards for progress towards goals.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How to design appropriate reward functions which are not difficult and easy to specify?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How are reward functions normally designed?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Sparse Rewards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Dense Rewards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Experimental Results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 err="1"/>
              <a:t>Ext+Lang</a:t>
            </a:r>
            <a:r>
              <a:rPr lang="en-US" sz="1400" dirty="0"/>
              <a:t> completes 1529.43 episodes on average, compared to 903.12 for </a:t>
            </a:r>
            <a:r>
              <a:rPr lang="en-US" sz="1400" dirty="0" err="1"/>
              <a:t>ExtOnly</a:t>
            </a:r>
            <a:r>
              <a:rPr lang="en-US" sz="1400" dirty="0"/>
              <a:t>, thereby giving a 60% relative improvement</a:t>
            </a:r>
            <a:r>
              <a:rPr lang="en-US" sz="1800" dirty="0">
                <a:effectLst/>
                <a:latin typeface="NimbusRomNo9L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AUC: Out of 15 tasks, </a:t>
            </a:r>
            <a:r>
              <a:rPr lang="en-US" sz="1400" dirty="0" err="1"/>
              <a:t>Ext+Lang</a:t>
            </a:r>
            <a:r>
              <a:rPr lang="en-US" sz="1400" dirty="0"/>
              <a:t> performs well in 11 of them, poorly in 1, and with no difference in 3.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Final policy: </a:t>
            </a:r>
            <a:r>
              <a:rPr lang="en-US" sz="1400" dirty="0" err="1"/>
              <a:t>Ext+Lang</a:t>
            </a:r>
            <a:r>
              <a:rPr lang="en-US" sz="1400" dirty="0"/>
              <a:t> outperforms </a:t>
            </a:r>
            <a:r>
              <a:rPr lang="en-US" sz="1400" dirty="0" err="1"/>
              <a:t>ExtOnly</a:t>
            </a:r>
            <a:r>
              <a:rPr lang="en-US" sz="1400" dirty="0"/>
              <a:t> in 8 out of 15 tasks, with the difference in performance being non-significant in the other 7.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3602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Analysis of Language-based Rewards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317AB41-B270-BE47-84F1-8BE12497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289"/>
            <a:ext cx="9144000" cy="2540475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AFE153F-F027-1D41-88B5-63BA98F87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2" y="3218626"/>
            <a:ext cx="7752618" cy="1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Observations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Task 4: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Simple descriptions – ‘Down’ positively correlated with language-based rewards – Aids exploration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Task 6: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Complex descriptions – language-based rewards correctly align with actions for first two descriptions –  improvement in AUC for the first two descriptions, while no statistically significant difference for the third description</a:t>
            </a:r>
            <a:r>
              <a:rPr lang="en-US" sz="1800" dirty="0">
                <a:effectLst/>
                <a:latin typeface="NimbusRomNo9L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Task 14: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Failure case – Language rewards not well-correlated with descriptions – Groundings involving the word ‘jump’ are noisy. 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Discussion of Results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Improves the efficiency of policy training on average.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Helps learn a better final policy for sparse reward settings.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Agnostic to the choice of RL algorithm.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Can be used by non-experts to specify tasks to RL agents.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Since it learns to map language to a reward function offline, it could be beneficial if the interaction with the environment is expensive.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Better performance than the standard MDP setup.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Limitations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Temporal ordering: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Aggregates the sequence of past actions into an action-frequency vector, thereby losing temporal information.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State-based rewards: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Cannot utilize natural language descriptions that refer to objects in the state.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Multi-step instructions: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Current approach only handles single instruction.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Involves manual intervention.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Critique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Cannot be adapted in a highly dynamic environment with multiple factors and variables that a language command could not possibly encompass.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Method does not address suboptimal policy issues.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Does not describe the impact of varying </a:t>
            </a:r>
            <a:r>
              <a:rPr lang="el-GR" sz="1400" dirty="0"/>
              <a:t>λ</a:t>
            </a:r>
            <a:r>
              <a:rPr lang="en-US" sz="1400" dirty="0"/>
              <a:t>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Does not describe how the method handles contextual differences in a language command (other issues related to semantic analysis too).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Scaling to complex environments and instructions might be difficult (but the authors claim otherwise).</a:t>
            </a:r>
            <a:endParaRPr lang="el-GR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5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Future Work for Paper / Reading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Issues due to exclusion of states and actions spaces being discrete in the current approach are addressed in ‘PixL2R: Guiding Reinforcement Learning Using Natural Language by Mapping Pixels to Rewards’.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‘Language as a Cognitive Tool to Imagine Goals in Curiosity-Driven Exploration’ discusses an approach where an agent sets its own goal and learns its own internal reward function without being dependent on any external instruction.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3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Extended Readings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PixL2R: Guiding Reinforcement Learning Using Natural Language by Mapping Pixels to Rewards.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Enabling Robots to Understand Incomplete Natural Language Instructions Using Commonsense Reasoning.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Guiding Safe Reinforcement Learning Policies Using Structured Language Constraints.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The </a:t>
            </a:r>
            <a:r>
              <a:rPr lang="en-US" sz="1400" dirty="0" err="1"/>
              <a:t>RobotSlang</a:t>
            </a:r>
            <a:r>
              <a:rPr lang="en-US" sz="1400" dirty="0"/>
              <a:t> Benchmark: Dialog-guided Robot Localization and Navigation.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Principled reward shaping for reinforcement learning via </a:t>
            </a:r>
            <a:r>
              <a:rPr lang="en-US" sz="1400" dirty="0" err="1"/>
              <a:t>lyapunov</a:t>
            </a:r>
            <a:r>
              <a:rPr lang="en-US" sz="1400" dirty="0"/>
              <a:t> stability theory.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Language as a Cognitive Tool to Imagine Goals in Curiosity-Driven Exploration.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1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Summary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Problem -&gt; How to design a reward function that is effective and accurately describes the tasks?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Agents are deprived of instantaneous rewards in sparse reward settings and could end up spending significant amount of time exploring whereas dense rewards are difficult to specify.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Prior works are either labor-intensive or are difficult to scale in complex environments.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The authors propose a Framework which takes arbitrary natural language and the trajectory executed by the agent and makes prediction whether agent is following the instruction or not.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They design a two-stage approach: </a:t>
            </a:r>
            <a:r>
              <a:rPr lang="en-US" sz="1400" dirty="0" err="1"/>
              <a:t>i</a:t>
            </a:r>
            <a:r>
              <a:rPr lang="en-US" sz="1400" dirty="0"/>
              <a:t>) </a:t>
            </a:r>
            <a:r>
              <a:rPr lang="en-US" sz="1400" dirty="0" err="1"/>
              <a:t>LanguagE</a:t>
            </a:r>
            <a:r>
              <a:rPr lang="en-US" sz="1400" dirty="0"/>
              <a:t>-Action Reward Network (LEARN) and ii) Language-aided RL and implement the approach on Atari game Montezuma’s Revenge to validate the effectiveness.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The approach can be used to train faster and learn a better policy for sparse reward settings.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/>
              <a:t>        </a:t>
            </a: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7FD7-CF9A-8245-87A8-7EA3201C0F77}"/>
              </a:ext>
            </a:extLst>
          </p:cNvPr>
          <p:cNvSpPr txBox="1"/>
          <p:nvPr/>
        </p:nvSpPr>
        <p:spPr>
          <a:xfrm>
            <a:off x="5069150" y="39860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Motivation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Sparse Rewards: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Agent has to reach a goal and only receives a positive reward signal when it is close enough to the target.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The agent won’t get any feedback about whether the instantaneous actions that it takes are good or bad!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It can spend significant amount of time exploring an environment to learn a particular behavior.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pic>
        <p:nvPicPr>
          <p:cNvPr id="6" name="Picture 5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A9F637E2-4367-4D4C-99E7-9754875D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1" y="2148900"/>
            <a:ext cx="6342748" cy="8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Motivation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Dense Rewards: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Reward function that gives value to most of the transitions, thus the agent gets feedback at almost every time step.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However, they are significantly more difficult to specify.</a:t>
            </a:r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pic>
        <p:nvPicPr>
          <p:cNvPr id="3" name="Picture 2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AFA3553B-4411-E648-AC50-11178570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15" y="1987214"/>
            <a:ext cx="4805889" cy="17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Proposed Idea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Give the agent intermediate rewards for progress towards goal.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Use natural language to provide dense rewards to RL agents in a manner that are easy to specify.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For e.g.,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By giving natural language instructions like “Jump over the skull while going to the left”, we can give intermediate signals to the agent for faster learning.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DDAB993-C87C-F746-8626-98190A95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85" y="1830073"/>
            <a:ext cx="2363230" cy="23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Limitations of Prior Work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Learning to parse natural language to grounded reward functions with weak supervision.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Use a predefined set of objects, object properties and spatial relations, which is difficult to scale to more complex environments and instructions.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Guiding a reinforcement learner with natural language advice: Initial results in </a:t>
            </a:r>
            <a:r>
              <a:rPr lang="en-US" sz="1400" dirty="0" err="1"/>
              <a:t>robocup</a:t>
            </a:r>
            <a:r>
              <a:rPr lang="en-US" sz="1400" dirty="0"/>
              <a:t> soccer.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Requires efforts to scale to complex environments for evaluating how each rule affects different probabilities of different actions. Requires additional manual effort.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Learning to follow language instructions with adversarial reward induction.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They learn linguistic features jointly during reinforcement learning, not a realistic approach if the interaction with the environment is expensive.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285750" indent="-285750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720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Key Insights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400" dirty="0"/>
              <a:t>Framework which takes arbitrary natural language and the trajectory executed by the agent -&gt; makes prediction whether agent is following the instruction.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Speeds up learning in sparse reward setting by guiding the exploration of the agent.</a:t>
            </a:r>
            <a:endParaRPr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 Setting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Notation: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MDP(+L) Framework: </a:t>
            </a:r>
            <a:r>
              <a:rPr lang="en-US" sz="1400" i="1" dirty="0"/>
              <a:t>⟨S, A, R, T, </a:t>
            </a:r>
            <a:r>
              <a:rPr lang="el-GR" sz="1400" i="1" dirty="0"/>
              <a:t>γ, </a:t>
            </a:r>
            <a:r>
              <a:rPr lang="en-US" sz="1400" i="1" dirty="0"/>
              <a:t>l⟩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where,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Transition probabilities: </a:t>
            </a:r>
            <a:r>
              <a:rPr lang="en-US" sz="1400" i="1" dirty="0"/>
              <a:t>T : S × A × S → [0, 1]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Reward function: </a:t>
            </a:r>
            <a:r>
              <a:rPr lang="en-US" sz="1400" i="1" dirty="0"/>
              <a:t>R : S × A → </a:t>
            </a:r>
            <a:r>
              <a:rPr lang="en-US" sz="1400" b="1" i="1" dirty="0"/>
              <a:t>R</a:t>
            </a:r>
            <a:r>
              <a:rPr lang="en-US" sz="1400" i="1" dirty="0"/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Discount factor: </a:t>
            </a:r>
            <a:r>
              <a:rPr lang="el-GR" sz="1400" i="1" dirty="0"/>
              <a:t>γ &lt; 1 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Language command: l ∈ L 	(with L defined as the set of all possible language commands)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Optimal policy: </a:t>
            </a:r>
            <a:r>
              <a:rPr lang="el-GR" sz="1400" dirty="0"/>
              <a:t>π∗ : </a:t>
            </a:r>
            <a:r>
              <a:rPr lang="en-US" sz="1400" dirty="0"/>
              <a:t>S → A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MDP reward function: </a:t>
            </a:r>
            <a:r>
              <a:rPr lang="en-US" sz="1400" dirty="0" err="1"/>
              <a:t>R</a:t>
            </a:r>
            <a:r>
              <a:rPr lang="en-US" sz="1400" baseline="-25000" dirty="0" err="1"/>
              <a:t>ext</a:t>
            </a:r>
            <a:endParaRPr lang="en-US" sz="1400" baseline="-250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Intermediate Language Reward: </a:t>
            </a:r>
            <a:r>
              <a:rPr lang="en-US" sz="1400" dirty="0" err="1"/>
              <a:t>R</a:t>
            </a:r>
            <a:r>
              <a:rPr lang="en-US" sz="1400" baseline="-25000" dirty="0" err="1"/>
              <a:t>lang</a:t>
            </a: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32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/>
              <a:t>Natural Language Challenges: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Symbol Grounding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Establish mapping between language        objects/actions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Instructions can be incomplete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err="1"/>
              <a:t>Eg</a:t>
            </a:r>
            <a:r>
              <a:rPr lang="en-US" sz="1400" dirty="0"/>
              <a:t>: ‘Pour me some water’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Interesting read: ’Enabling Robots to Understand Incomplete Natural Language Instructions Using Commonsense Reasoning’</a:t>
            </a:r>
          </a:p>
          <a:p>
            <a:pPr marL="285750" indent="-285750">
              <a:lnSpc>
                <a:spcPct val="150000"/>
              </a:lnSpc>
            </a:pPr>
            <a:r>
              <a:rPr lang="en-US" sz="1400" dirty="0"/>
              <a:t>Involves ambiguity and variation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err="1"/>
              <a:t>Eg</a:t>
            </a:r>
            <a:r>
              <a:rPr lang="en-US" sz="1400" dirty="0"/>
              <a:t>: ‘Jump’ vs ‘Hop’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Different levels of abstraction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l-GR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52ED96E-5F9B-D248-8D56-F831EBEFFA6C}"/>
              </a:ext>
            </a:extLst>
          </p:cNvPr>
          <p:cNvSpPr/>
          <p:nvPr/>
        </p:nvSpPr>
        <p:spPr>
          <a:xfrm>
            <a:off x="3417903" y="2025746"/>
            <a:ext cx="2308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33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" id="{E689FE92-6B83-034A-A0D2-91DB714F6688}" vid="{1869BAE0-3724-EB40-BD57-58376F4930D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Light</Template>
  <TotalTime>1</TotalTime>
  <Words>1913</Words>
  <Application>Microsoft Macintosh PowerPoint</Application>
  <PresentationFormat>On-screen Show (16:9)</PresentationFormat>
  <Paragraphs>547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NimbusMonL</vt:lpstr>
      <vt:lpstr>NimbusRomNo9L</vt:lpstr>
      <vt:lpstr>Arial</vt:lpstr>
      <vt:lpstr>Helvetica Neue</vt:lpstr>
      <vt:lpstr>Wingdings</vt:lpstr>
      <vt:lpstr>Courier New</vt:lpstr>
      <vt:lpstr>Simple Light</vt:lpstr>
      <vt:lpstr>Using Natural Language for Reward Shaping in Reinforcement Learning</vt:lpstr>
      <vt:lpstr>Motivation</vt:lpstr>
      <vt:lpstr>Motivation</vt:lpstr>
      <vt:lpstr>Motivation</vt:lpstr>
      <vt:lpstr>Proposed Idea</vt:lpstr>
      <vt:lpstr>Limitations of Prior Work</vt:lpstr>
      <vt:lpstr>Key Insights</vt:lpstr>
      <vt:lpstr>Problem Setting</vt:lpstr>
      <vt:lpstr>Background</vt:lpstr>
      <vt:lpstr>Proposed Approach / Algorithm / Method</vt:lpstr>
      <vt:lpstr>LEARN</vt:lpstr>
      <vt:lpstr>LEARN</vt:lpstr>
      <vt:lpstr>LEARN</vt:lpstr>
      <vt:lpstr>LEARN</vt:lpstr>
      <vt:lpstr>Language-aided RL</vt:lpstr>
      <vt:lpstr>Language-aided RL</vt:lpstr>
      <vt:lpstr>Experimental Setup</vt:lpstr>
      <vt:lpstr>Experimental Setup</vt:lpstr>
      <vt:lpstr>Experimental Results</vt:lpstr>
      <vt:lpstr>Experimental Results</vt:lpstr>
      <vt:lpstr>Analysis of Language-based Rewards</vt:lpstr>
      <vt:lpstr>Observations</vt:lpstr>
      <vt:lpstr>Discussion of Results</vt:lpstr>
      <vt:lpstr>Limitations</vt:lpstr>
      <vt:lpstr>Critique</vt:lpstr>
      <vt:lpstr>Future Work for Paper / Reading</vt:lpstr>
      <vt:lpstr>Extended Readings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Natural Language for Reward Shaping in Reinforcement Learning</dc:title>
  <dc:creator>URVI SHAH2 - 60003160057</dc:creator>
  <cp:lastModifiedBy>URVI SHAH2 - 60003160057</cp:lastModifiedBy>
  <cp:revision>1</cp:revision>
  <dcterms:created xsi:type="dcterms:W3CDTF">2022-10-21T00:47:57Z</dcterms:created>
  <dcterms:modified xsi:type="dcterms:W3CDTF">2022-10-21T00:49:00Z</dcterms:modified>
</cp:coreProperties>
</file>